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1691" r:id="rId5"/>
    <p:sldId id="2061" r:id="rId6"/>
    <p:sldId id="2063" r:id="rId7"/>
    <p:sldId id="2065" r:id="rId8"/>
    <p:sldId id="2090" r:id="rId9"/>
    <p:sldId id="2094" r:id="rId10"/>
    <p:sldId id="2093" r:id="rId11"/>
    <p:sldId id="2066" r:id="rId12"/>
    <p:sldId id="2067" r:id="rId13"/>
    <p:sldId id="2071" r:id="rId14"/>
    <p:sldId id="2068" r:id="rId15"/>
    <p:sldId id="2104" r:id="rId16"/>
    <p:sldId id="2069" r:id="rId17"/>
    <p:sldId id="2070" r:id="rId18"/>
    <p:sldId id="2077" r:id="rId19"/>
    <p:sldId id="2072" r:id="rId20"/>
    <p:sldId id="2073" r:id="rId21"/>
    <p:sldId id="2075" r:id="rId22"/>
    <p:sldId id="2076" r:id="rId23"/>
    <p:sldId id="2103" r:id="rId24"/>
    <p:sldId id="2102" r:id="rId25"/>
    <p:sldId id="2089" r:id="rId26"/>
    <p:sldId id="2099" r:id="rId27"/>
    <p:sldId id="2084" r:id="rId28"/>
    <p:sldId id="2062" r:id="rId29"/>
    <p:sldId id="2100" r:id="rId30"/>
    <p:sldId id="2101" r:id="rId31"/>
    <p:sldId id="2082" r:id="rId32"/>
    <p:sldId id="2091" r:id="rId33"/>
    <p:sldId id="2085" r:id="rId34"/>
    <p:sldId id="16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e Kinnamon" initials="JK" lastIdx="1" clrIdx="0">
    <p:extLst>
      <p:ext uri="{19B8F6BF-5375-455C-9EA6-DF929625EA0E}">
        <p15:presenceInfo xmlns:p15="http://schemas.microsoft.com/office/powerpoint/2012/main" userId="S::Jake.Kinnamon@weaverfundraising.com::a55695b8-b65b-4589-9338-52963c25b5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2DE7C-0197-400B-A0FD-D862D05D5AE9}" v="1" dt="2023-07-11T13:00:51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1" autoAdjust="0"/>
    <p:restoredTop sz="93792" autoAdjust="0"/>
  </p:normalViewPr>
  <p:slideViewPr>
    <p:cSldViewPr snapToGrid="0">
      <p:cViewPr varScale="1">
        <p:scale>
          <a:sx n="111" d="100"/>
          <a:sy n="111" d="100"/>
        </p:scale>
        <p:origin x="9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B9FB2-17A1-49CC-A54B-8087E1831851}" type="datetimeFigureOut">
              <a:rPr lang="en-US" smtClean="0"/>
              <a:t>7/11/2023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3ACBA-7193-48F5-98FB-7F56D33FBC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3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1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0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CBB3-A6E4-41D9-B129-F5365918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9CD23-F904-44BC-9B88-C91E0302D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889F-96DB-435C-B4FE-23CE6CF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528F-CFC2-4BDF-A57F-41328FD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2CA-112D-4281-BAA8-26E4A2D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5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EE83-47BF-407E-8DC3-AC697D4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4C452-0D16-4BCA-B502-EE17B128D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D40D-B6EC-4EAB-AA4F-EF9C9DDF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9E3C-3BA3-4246-B374-777DE4E6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FC266-4146-49AF-9AE0-90AF8415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606DA-4BAD-4965-8A09-6DA8692F0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37AF1-FBC1-45B2-9169-A3CD57028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DFE4-690C-4C9D-9DED-C71E3C03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DF5CB-711D-4C30-AA75-7F6F3362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FC50-2F51-488A-AD74-0581A09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3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CDDB-0C66-40BB-A861-11675227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3AB7-73F1-46A1-926B-0EB26840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B156-6562-44F2-8ACF-DCACFBE3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3A0A-0DC6-4FDF-8F42-0ED0253E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380D-3DAF-4DAF-BAF6-FC4570A9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8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A6E5-F2C3-49EC-AB71-0F604673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2A305-FA63-475A-82AB-6293F9B5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0263-B2E1-4268-8766-59DAB015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46CA-A6A1-41E0-9F4A-7A468299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85C46-24C6-4160-8276-D895E96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8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6604-FE39-4791-AB16-829DE44B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1DCB-D52D-4CFC-8555-AACD36DC3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8B3EB-C42E-4743-BA7D-89BF05AB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BB286-B120-4A59-8950-CE543DBB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C4902-2A9E-4AA3-A043-442BC7F8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32FEB-8A04-436F-948B-400A6002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0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F04D-78F4-4D2E-A1AE-40F39598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A0C32-AE2A-4C45-AABA-6586D447C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B6942-8D77-4E93-807A-87F11D01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68E5-212A-48F2-9E8D-5D32E763C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1AADB-E33D-4FA0-BAD2-C9261687F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80203-E0B2-4A4E-BF09-64C01749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86982-2057-4D9A-919A-0DEF0CDF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7C58-170B-47D0-A916-B732FF2E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D601-6434-4090-A364-A3A054E0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13160-73C0-42DC-BE16-ED056679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481FE-915C-4931-B462-3377FE2C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87DC-8D67-4EC5-85E7-F75C85E3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D1CCC-0674-4C53-BCBB-34B1F4D0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2F614-F42B-4EFA-8CA8-10787332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04709-ED46-4456-BA1C-64BBBC4F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1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5C75-4049-4F7D-9F39-31A8375A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01F4E-98A5-4E4C-BC84-01ABCE01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4C1E-F37B-43AD-94A6-3828306C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6EB77-CC6E-4EFD-81A9-FBCC8423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19FA1-898B-4711-9DB6-417E1A59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4E04-7258-49EE-A2A5-81A0641C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0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AD4E-BB0A-4886-A92E-1B94101C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352B7-5365-4C79-AF8C-2A779653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556F1-0A3B-4963-983C-71B043848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6173B-9FD2-494B-B5AA-632B173A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CA5C-58E4-47F5-ABDD-4E5AB9A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E3ADB-48DE-4118-A3CA-315E7F48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0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837A6-82CE-4F25-9917-DDB97AAA5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5C2B-3DFA-49C7-9F3F-14A4219D7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D110-708C-4C83-A9CE-FD73A94E0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6007-5DE9-4C65-92A0-1A256125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webinar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://www.trails-end.com/unit-registration" TargetMode="External"/><Relationship Id="rId4" Type="http://schemas.openxmlformats.org/officeDocument/2006/relationships/hyperlink" Target="https://www.trails-end.com/unit-registration?council=b9da8540-f21c-11e5-a5eb-0632e198f0a5&amp;campaign=12c07435-43a2-11eb-b56b-0e03f1bbe02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trails-end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hyperlink" Target="https://www.trails-end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image" Target="../media/image22.png"/><Relationship Id="rId2" Type="http://schemas.openxmlformats.org/officeDocument/2006/relationships/image" Target="../media/image4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rails-end.com/" TargetMode="Externa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leade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hitting&#10;&#10;Description automatically generated">
            <a:extLst>
              <a:ext uri="{FF2B5EF4-FFF2-40B4-BE49-F238E27FC236}">
                <a16:creationId xmlns:a16="http://schemas.microsoft.com/office/drawing/2014/main" id="{AD3B1645-1A01-4543-820D-BF898C106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6"/>
          <a:stretch/>
        </p:blipFill>
        <p:spPr>
          <a:xfrm>
            <a:off x="1" y="-1"/>
            <a:ext cx="6958148" cy="4188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254000" y="497003"/>
            <a:ext cx="6482080" cy="39530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BAY AREA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COUNCIL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2023 POPCORN KICKOFF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DC44A1-4B80-4757-78AD-9B68BAD70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7189" y="0"/>
            <a:ext cx="5294811" cy="6870840"/>
          </a:xfrm>
          <a:prstGeom prst="rect">
            <a:avLst/>
          </a:prstGeom>
        </p:spPr>
      </p:pic>
      <p:pic>
        <p:nvPicPr>
          <p:cNvPr id="9" name="Picture 8" descr="A picture containing graphics, colorfulness, art&#10;&#10;Description automatically generated">
            <a:extLst>
              <a:ext uri="{FF2B5EF4-FFF2-40B4-BE49-F238E27FC236}">
                <a16:creationId xmlns:a16="http://schemas.microsoft.com/office/drawing/2014/main" id="{2628ABE3-07CB-C476-8CF1-9846C9328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4" y="5132976"/>
            <a:ext cx="4263972" cy="10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 SUCCESSFUL SALE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8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1B4BA-2936-E146-3550-80711B266A34}"/>
              </a:ext>
            </a:extLst>
          </p:cNvPr>
          <p:cNvSpPr txBox="1">
            <a:spLocks/>
          </p:cNvSpPr>
          <p:nvPr/>
        </p:nvSpPr>
        <p:spPr>
          <a:xfrm>
            <a:off x="367937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A SUCCESSFUL SALE</a:t>
            </a:r>
            <a:endParaRPr lang="en-US" sz="54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4945-A141-82E7-F431-DB7F8144B506}"/>
              </a:ext>
            </a:extLst>
          </p:cNvPr>
          <p:cNvSpPr txBox="1">
            <a:spLocks/>
          </p:cNvSpPr>
          <p:nvPr/>
        </p:nvSpPr>
        <p:spPr>
          <a:xfrm>
            <a:off x="917038" y="1618157"/>
            <a:ext cx="10838082" cy="4944382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Unit Leader Preparation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3200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Attend Webinars &amp; Training Tab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program year &amp; key adventures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budget and goals via the Unit Leader Planner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If participating in Trail’s End Storefront program, reserve prime hours at prime locations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Secure your own additional storefront hours if needed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Obtain supplies: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Square Readers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supplies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Unit incentives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the Unit Leader Portal training tab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Prepare for your Unit Kickoff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3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31B4BA-2936-E146-3550-80711B266A34}"/>
              </a:ext>
            </a:extLst>
          </p:cNvPr>
          <p:cNvSpPr txBox="1">
            <a:spLocks/>
          </p:cNvSpPr>
          <p:nvPr/>
        </p:nvSpPr>
        <p:spPr>
          <a:xfrm>
            <a:off x="367937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A SUCCESSFUL SALE</a:t>
            </a:r>
            <a:endParaRPr lang="en-US" sz="54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A40C14-E238-086D-33CE-988450C7E069}"/>
              </a:ext>
            </a:extLst>
          </p:cNvPr>
          <p:cNvSpPr txBox="1">
            <a:spLocks/>
          </p:cNvSpPr>
          <p:nvPr/>
        </p:nvSpPr>
        <p:spPr>
          <a:xfrm>
            <a:off x="1076960" y="1768313"/>
            <a:ext cx="10515600" cy="41956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Prepare your Scouts &amp; Families</a:t>
            </a:r>
          </a:p>
          <a:p>
            <a:pPr>
              <a:buClr>
                <a:schemeClr val="accent1"/>
              </a:buClr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Scout? Download the app</a:t>
            </a:r>
          </a:p>
          <a:p>
            <a:pPr marL="457200" lvl="1" indent="0">
              <a:buClr>
                <a:schemeClr val="accent1"/>
              </a:buClr>
              <a:buNone/>
            </a:pPr>
            <a:r>
              <a:rPr lang="en-US" sz="2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&gt;Text APP to 62771 to download/register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Setup accounts in the app (One Account per Scout)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Encourage Scouts to review the training tab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Motivate with incentives and how you will use the funds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Communicate key dates and progress</a:t>
            </a:r>
          </a:p>
        </p:txBody>
      </p:sp>
    </p:spTree>
    <p:extLst>
      <p:ext uri="{BB962C8B-B14F-4D97-AF65-F5344CB8AC3E}">
        <p14:creationId xmlns:p14="http://schemas.microsoft.com/office/powerpoint/2010/main" val="337442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0849-4EA8-BF9A-7FA7-015972CBD673}"/>
              </a:ext>
            </a:extLst>
          </p:cNvPr>
          <p:cNvSpPr txBox="1">
            <a:spLocks/>
          </p:cNvSpPr>
          <p:nvPr/>
        </p:nvSpPr>
        <p:spPr>
          <a:xfrm>
            <a:off x="607060" y="1666297"/>
            <a:ext cx="10977880" cy="47751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adventures for the year</a:t>
            </a:r>
          </a:p>
          <a:p>
            <a:pPr>
              <a:buClr>
                <a:schemeClr val="accent1"/>
              </a:buClr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Determine unit expenses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Supplies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Etc.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Utilize the Unit Leader Planner tool (storefront hours, budgeting, goal setting)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 Unit and individual Scout sales goals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Decide on Unit incentives for Scouts</a:t>
            </a:r>
          </a:p>
          <a:p>
            <a:pPr>
              <a:buClr>
                <a:schemeClr val="accent1"/>
              </a:buClr>
            </a:pPr>
            <a:r>
              <a:rPr lang="en-US" sz="2400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Obtain Kernel Guide for planning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US" sz="2400" b="1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3200" b="1" dirty="0">
              <a:solidFill>
                <a:srgbClr val="262626"/>
              </a:solidFill>
              <a:latin typeface="Arial" panose="020B0604020202020204" pitchFamily="34" charset="0"/>
              <a:ea typeface="12 pt. Helvetica* 75 Bold   074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D4C281-9934-A19C-6821-CBE5F528068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BUDGET &amp; GOAL</a:t>
            </a:r>
          </a:p>
        </p:txBody>
      </p:sp>
    </p:spTree>
    <p:extLst>
      <p:ext uri="{BB962C8B-B14F-4D97-AF65-F5344CB8AC3E}">
        <p14:creationId xmlns:p14="http://schemas.microsoft.com/office/powerpoint/2010/main" val="2167934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02177-F4E2-45E1-CCF2-C3C534BF2A5A}"/>
              </a:ext>
            </a:extLst>
          </p:cNvPr>
          <p:cNvSpPr txBox="1">
            <a:spLocks/>
          </p:cNvSpPr>
          <p:nvPr/>
        </p:nvSpPr>
        <p:spPr>
          <a:xfrm>
            <a:off x="658091" y="1606382"/>
            <a:ext cx="4856018" cy="4898860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Make it fun</a:t>
            </a:r>
            <a:endParaRPr lang="en-US" b="1" dirty="0">
              <a:solidFill>
                <a:srgbClr val="262626"/>
              </a:solidFill>
              <a:latin typeface="Arial"/>
              <a:ea typeface="HELVETICA NEUE MEDIUM" panose="02000503000000020004" pitchFamily="2" charset="0"/>
              <a:cs typeface="Arial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excitement with food, games, and prizes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Set Stretch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your program calendar and Unit sales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Assist Scouts to set their individual goals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Get started with the Trail’s End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Scouts who sold previously use the same account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New Scouts set up an account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Each Scout requires their own account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8B684-F8B6-562D-6A19-DCD3566B2B3E}"/>
              </a:ext>
            </a:extLst>
          </p:cNvPr>
          <p:cNvSpPr txBox="1">
            <a:spLocks/>
          </p:cNvSpPr>
          <p:nvPr/>
        </p:nvSpPr>
        <p:spPr>
          <a:xfrm>
            <a:off x="6477000" y="1606382"/>
            <a:ext cx="5523411" cy="4661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Talk about prizes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Rewards – Amazon 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Council &amp; Unit Incentives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12 pt. Helvetica* 75 Bold   074" panose="02000503000000020004" pitchFamily="2" charset="0"/>
                <a:cs typeface="Arial" panose="020B0604020202020204" pitchFamily="34" charset="0"/>
              </a:rPr>
              <a:t>Training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Role play to train kids how to sell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Direct Scouts/families to the training resources in the App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Review key dates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51C251-3E93-AF19-1497-E2A6A87CD6C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KICKOFF</a:t>
            </a:r>
          </a:p>
        </p:txBody>
      </p:sp>
    </p:spTree>
    <p:extLst>
      <p:ext uri="{BB962C8B-B14F-4D97-AF65-F5344CB8AC3E}">
        <p14:creationId xmlns:p14="http://schemas.microsoft.com/office/powerpoint/2010/main" val="264212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TRAINING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&amp; LIVE SUPPORT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496E-6EB0-C55A-6080-FC876B2B5909}"/>
              </a:ext>
            </a:extLst>
          </p:cNvPr>
          <p:cNvSpPr txBox="1">
            <a:spLocks/>
          </p:cNvSpPr>
          <p:nvPr/>
        </p:nvSpPr>
        <p:spPr>
          <a:xfrm>
            <a:off x="1021079" y="1843950"/>
            <a:ext cx="9046029" cy="419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Attend Live Moderated Webinars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at </a:t>
            </a: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www.trails-end.com/webinars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&amp; Existing Unit Kernels are encouraged to attend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run from July 6 – Sept 9</a:t>
            </a:r>
            <a:r>
              <a:rPr lang="en-US" baseline="30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36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Tab in Unit Leader Portal</a:t>
            </a:r>
          </a:p>
          <a:p>
            <a:pPr>
              <a:buClr>
                <a:schemeClr val="accent1"/>
              </a:buClr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recorded webinar videos, separated by topic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B17CD6-C64C-148C-222B-10345CBF4403}"/>
              </a:ext>
            </a:extLst>
          </p:cNvPr>
          <p:cNvSpPr txBox="1">
            <a:spLocks/>
          </p:cNvSpPr>
          <p:nvPr/>
        </p:nvSpPr>
        <p:spPr>
          <a:xfrm>
            <a:off x="402771" y="35382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LEADER WEBINARS</a:t>
            </a:r>
          </a:p>
        </p:txBody>
      </p:sp>
    </p:spTree>
    <p:extLst>
      <p:ext uri="{BB962C8B-B14F-4D97-AF65-F5344CB8AC3E}">
        <p14:creationId xmlns:p14="http://schemas.microsoft.com/office/powerpoint/2010/main" val="212041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65D8C1-9D1E-CC4A-043B-8BEA618DDBCD}"/>
              </a:ext>
            </a:extLst>
          </p:cNvPr>
          <p:cNvSpPr txBox="1">
            <a:spLocks/>
          </p:cNvSpPr>
          <p:nvPr/>
        </p:nvSpPr>
        <p:spPr>
          <a:xfrm>
            <a:off x="185058" y="506568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READY TO 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3D361-D9BD-7967-738A-F82F554D689D}"/>
              </a:ext>
            </a:extLst>
          </p:cNvPr>
          <p:cNvSpPr txBox="1"/>
          <p:nvPr/>
        </p:nvSpPr>
        <p:spPr>
          <a:xfrm>
            <a:off x="284698" y="137236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CREATE AN ENGAGING &amp; ENERGETIC PITCH FOR THE SALE!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42C24B-EBDE-090D-A68E-D6481846B671}"/>
              </a:ext>
            </a:extLst>
          </p:cNvPr>
          <p:cNvSpPr txBox="1">
            <a:spLocks/>
          </p:cNvSpPr>
          <p:nvPr/>
        </p:nvSpPr>
        <p:spPr>
          <a:xfrm>
            <a:off x="215438" y="1689026"/>
            <a:ext cx="5667102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Sharpen Your Sales Pitch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Big smile, make eye contact, introduce yourself, and which pack you are a part of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“Hello, I’m [Your First Name] from [Pack#]”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Let people know your goals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“I’m earning my way to [adventure or summer camp”]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Close your sale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600" b="1" i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“Can I count on your support today?”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12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your customer and end your sale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“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Thank you, w</a:t>
            </a:r>
            <a:r>
              <a:rPr lang="en-US" sz="1600" b="1" i="1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e prefer credit / debit payment”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BC51310-A3AC-5D93-6105-9CD4B2019E39}"/>
              </a:ext>
            </a:extLst>
          </p:cNvPr>
          <p:cNvSpPr txBox="1">
            <a:spLocks/>
          </p:cNvSpPr>
          <p:nvPr/>
        </p:nvSpPr>
        <p:spPr>
          <a:xfrm>
            <a:off x="6299533" y="1634544"/>
            <a:ext cx="5332022" cy="35889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Look Sharp, Be Prepared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wear your Class A field uniform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Always speak clearly and say, “Thank you!”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Download the app and login in advance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Grow your sales by asking every customer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Know your products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 ready to answer “What is your favorite flavor and why?”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Ask the customer for their support of your Scouting activities.</a:t>
            </a:r>
          </a:p>
          <a:p>
            <a:pPr>
              <a:buClr>
                <a:schemeClr val="accent1"/>
              </a:buClr>
            </a:pPr>
            <a:r>
              <a:rPr lang="en-US" sz="1600" dirty="0">
                <a:solidFill>
                  <a:srgbClr val="262626"/>
                </a:solidFill>
                <a:latin typeface="Arial"/>
                <a:ea typeface="Helvetica Neue" panose="02000503000000020004" pitchFamily="2" charset="0"/>
                <a:cs typeface="Arial"/>
              </a:rPr>
              <a:t>Tell your customer what being a Scout means to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A5B9B-6107-1412-9ED8-FD446C16BB77}"/>
              </a:ext>
            </a:extLst>
          </p:cNvPr>
          <p:cNvSpPr txBox="1"/>
          <p:nvPr/>
        </p:nvSpPr>
        <p:spPr>
          <a:xfrm>
            <a:off x="1513609" y="6465701"/>
            <a:ext cx="93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Visit the app training section: How to guides, tips,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866320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A73E70-A60F-557E-9A32-CA985B02F9CA}"/>
              </a:ext>
            </a:extLst>
          </p:cNvPr>
          <p:cNvSpPr txBox="1">
            <a:spLocks/>
          </p:cNvSpPr>
          <p:nvPr/>
        </p:nvSpPr>
        <p:spPr>
          <a:xfrm>
            <a:off x="0" y="351564"/>
            <a:ext cx="9275717" cy="6237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UNIT BOOKED STOREFRONTS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5899464-145A-569F-6801-CC83FD67050F}"/>
              </a:ext>
            </a:extLst>
          </p:cNvPr>
          <p:cNvSpPr txBox="1">
            <a:spLocks/>
          </p:cNvSpPr>
          <p:nvPr/>
        </p:nvSpPr>
        <p:spPr>
          <a:xfrm>
            <a:off x="874485" y="1817824"/>
            <a:ext cx="9977845" cy="46032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when booking your own storefronts: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high foot traffic days, times, and locations (Google Analytics)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one to two months in advance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store in your Uniform with one or more Scouts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the store, then request to speak with the manager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permission is granted, ask for and notate expectations and follow the rules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say ‘Thank you!”</a:t>
            </a:r>
          </a:p>
        </p:txBody>
      </p:sp>
    </p:spTree>
    <p:extLst>
      <p:ext uri="{BB962C8B-B14F-4D97-AF65-F5344CB8AC3E}">
        <p14:creationId xmlns:p14="http://schemas.microsoft.com/office/powerpoint/2010/main" val="207822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F8A897-9431-CCED-4E68-21ADD8E45E4E}"/>
              </a:ext>
            </a:extLst>
          </p:cNvPr>
          <p:cNvSpPr txBox="1">
            <a:spLocks/>
          </p:cNvSpPr>
          <p:nvPr/>
        </p:nvSpPr>
        <p:spPr>
          <a:xfrm>
            <a:off x="333103" y="339004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REWARDS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C3EF9-BAB4-593A-0BB0-A5132025D8EE}"/>
              </a:ext>
            </a:extLst>
          </p:cNvPr>
          <p:cNvSpPr txBox="1">
            <a:spLocks/>
          </p:cNvSpPr>
          <p:nvPr/>
        </p:nvSpPr>
        <p:spPr>
          <a:xfrm>
            <a:off x="228599" y="1706057"/>
            <a:ext cx="7556863" cy="4974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en-US" sz="2400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Record all sales via the App to qualify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points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1.25 points for every $1 sold app credit card and online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1 point for every $1 sold app cash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Receive an Amazon e-gift card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choose prize(s) from Amazon.com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1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Know?!?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1,750 points ($1,500 in sales) provide funds for most Scouts’ Year of Scouting, including registration fees, handbook, uniform, Pack dues, camp, Scout Life magazine, and much more. 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Scouts earn a $60 Amazon e-Gift card!* </a:t>
            </a:r>
          </a:p>
        </p:txBody>
      </p:sp>
      <p:pic>
        <p:nvPicPr>
          <p:cNvPr id="5" name="Picture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0E9D1475-CA75-12C2-037C-8CC79FBEB2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98" y="634920"/>
            <a:ext cx="5250181" cy="67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CAB727C3-F9A8-F532-5A43-48DACB1CD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D7208-30B2-87CC-E23F-0451D52E2117}"/>
              </a:ext>
            </a:extLst>
          </p:cNvPr>
          <p:cNvSpPr txBox="1">
            <a:spLocks/>
          </p:cNvSpPr>
          <p:nvPr/>
        </p:nvSpPr>
        <p:spPr>
          <a:xfrm>
            <a:off x="768532" y="1687504"/>
            <a:ext cx="4856018" cy="49443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Fund </a:t>
            </a: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Adventures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Campouts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Blue &amp; Gold Celebration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Pinewood Derby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High Adventures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Equipment needs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Advancement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Annual dues</a:t>
            </a:r>
          </a:p>
          <a:p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5153E0-2F5A-BC29-F021-075DD4FF5A17}"/>
              </a:ext>
            </a:extLst>
          </p:cNvPr>
          <p:cNvSpPr txBox="1">
            <a:spLocks/>
          </p:cNvSpPr>
          <p:nvPr/>
        </p:nvSpPr>
        <p:spPr>
          <a:xfrm>
            <a:off x="6163491" y="1687504"/>
            <a:ext cx="5908964" cy="5035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Learn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value of hard work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to earn their own way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Public speaking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Salesmanship and people skills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Setting and achieving goals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Money management</a:t>
            </a:r>
          </a:p>
          <a:p>
            <a:pPr>
              <a:buClr>
                <a:schemeClr val="accent1"/>
              </a:buClr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Scouts Earn Rewards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Amazon e-gift cards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Millions of rewards to choose from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ABDD83-0A5B-8433-D07B-753EA2DCA5D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WHY POPCORN?</a:t>
            </a:r>
          </a:p>
        </p:txBody>
      </p:sp>
    </p:spTree>
    <p:extLst>
      <p:ext uri="{BB962C8B-B14F-4D97-AF65-F5344CB8AC3E}">
        <p14:creationId xmlns:p14="http://schemas.microsoft.com/office/powerpoint/2010/main" val="108076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TRADITIONAL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5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B40D7-FFD1-DBC3-7263-C747CCBF0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4" y="254000"/>
            <a:ext cx="11552450" cy="63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7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1CFDD1D-9FFC-57F2-5B66-07B847232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34" y="1669517"/>
            <a:ext cx="2856628" cy="36968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2B3F-9342-74EC-5709-AFB889E017CB}"/>
              </a:ext>
            </a:extLst>
          </p:cNvPr>
          <p:cNvSpPr txBox="1">
            <a:spLocks/>
          </p:cNvSpPr>
          <p:nvPr/>
        </p:nvSpPr>
        <p:spPr>
          <a:xfrm>
            <a:off x="319532" y="353012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S’MORES ORDERING</a:t>
            </a:r>
          </a:p>
        </p:txBody>
      </p:sp>
      <p:pic>
        <p:nvPicPr>
          <p:cNvPr id="5" name="Picture 4" descr="A pile of popcorn on a black background&#10;&#10;Description automatically generated">
            <a:extLst>
              <a:ext uri="{FF2B5EF4-FFF2-40B4-BE49-F238E27FC236}">
                <a16:creationId xmlns:a16="http://schemas.microsoft.com/office/drawing/2014/main" id="{268B40DC-EF99-D49D-2262-05D3CC69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09" y="3292356"/>
            <a:ext cx="3948706" cy="30374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29A18F-04A9-0E35-2230-F74F24BF02E1}"/>
              </a:ext>
            </a:extLst>
          </p:cNvPr>
          <p:cNvSpPr txBox="1"/>
          <p:nvPr/>
        </p:nvSpPr>
        <p:spPr>
          <a:xfrm>
            <a:off x="5114109" y="1796853"/>
            <a:ext cx="61351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S'mores will ship at a maximum of 10% (retail) of your orders to stay in line with market research, prevent excess inventory, and manage production constraints. 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For every $3,000 ordered, Units can only order 1 case (12 bags) of S’mores. This applies to S’mores only.</a:t>
            </a:r>
          </a:p>
        </p:txBody>
      </p:sp>
    </p:spTree>
    <p:extLst>
      <p:ext uri="{BB962C8B-B14F-4D97-AF65-F5344CB8AC3E}">
        <p14:creationId xmlns:p14="http://schemas.microsoft.com/office/powerpoint/2010/main" val="2355211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1CFDD1D-9FFC-57F2-5B66-07B847232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44" y="4503829"/>
            <a:ext cx="1640716" cy="21232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2B3F-9342-74EC-5709-AFB889E017CB}"/>
              </a:ext>
            </a:extLst>
          </p:cNvPr>
          <p:cNvSpPr txBox="1">
            <a:spLocks/>
          </p:cNvSpPr>
          <p:nvPr/>
        </p:nvSpPr>
        <p:spPr>
          <a:xfrm>
            <a:off x="309372" y="347433"/>
            <a:ext cx="10515600" cy="7060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S’MORES ORDERING</a:t>
            </a:r>
          </a:p>
        </p:txBody>
      </p:sp>
      <p:pic>
        <p:nvPicPr>
          <p:cNvPr id="5" name="Picture 4" descr="A pile of popcorn on a black background&#10;&#10;Description automatically generated">
            <a:extLst>
              <a:ext uri="{FF2B5EF4-FFF2-40B4-BE49-F238E27FC236}">
                <a16:creationId xmlns:a16="http://schemas.microsoft.com/office/drawing/2014/main" id="{268B40DC-EF99-D49D-2262-05D3CC69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7" y="5447369"/>
            <a:ext cx="2093996" cy="1610765"/>
          </a:xfrm>
          <a:prstGeom prst="rect">
            <a:avLst/>
          </a:prstGeom>
        </p:spPr>
      </p:pic>
      <p:pic>
        <p:nvPicPr>
          <p:cNvPr id="3" name="Picture 1" descr="2Q==">
            <a:extLst>
              <a:ext uri="{FF2B5EF4-FFF2-40B4-BE49-F238E27FC236}">
                <a16:creationId xmlns:a16="http://schemas.microsoft.com/office/drawing/2014/main" id="{CC71A225-EE54-9BAE-451F-4F5EB518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4" y="1604455"/>
            <a:ext cx="5707412" cy="285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A569C7-9061-6A08-27DF-3D9D2014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62" y="2747273"/>
            <a:ext cx="6030662" cy="28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C9A93-12E7-7015-3F82-661964B4932F}"/>
              </a:ext>
            </a:extLst>
          </p:cNvPr>
          <p:cNvSpPr txBox="1"/>
          <p:nvPr/>
        </p:nvSpPr>
        <p:spPr>
          <a:xfrm>
            <a:off x="3100083" y="5754646"/>
            <a:ext cx="873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Please, please,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please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follow the system recommendation for the S’mores Popcorn when you place your order with the council</a:t>
            </a:r>
          </a:p>
        </p:txBody>
      </p:sp>
    </p:spTree>
    <p:extLst>
      <p:ext uri="{BB962C8B-B14F-4D97-AF65-F5344CB8AC3E}">
        <p14:creationId xmlns:p14="http://schemas.microsoft.com/office/powerpoint/2010/main" val="3466430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2000523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2023 COUNCIL SALE SPECIFICS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4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D89E3-9862-DD8F-3503-705B8091A792}"/>
              </a:ext>
            </a:extLst>
          </p:cNvPr>
          <p:cNvSpPr txBox="1">
            <a:spLocks/>
          </p:cNvSpPr>
          <p:nvPr/>
        </p:nvSpPr>
        <p:spPr>
          <a:xfrm>
            <a:off x="1529442" y="1660249"/>
            <a:ext cx="9133115" cy="42731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Traditional (Wagon/Storefront) Sales Commission = 30% with prize program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(33% without prize program)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Online Sales Commission = 30%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4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57666C-6596-6809-51AA-D56A8093B48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COMMISSION</a:t>
            </a:r>
          </a:p>
        </p:txBody>
      </p:sp>
    </p:spTree>
    <p:extLst>
      <p:ext uri="{BB962C8B-B14F-4D97-AF65-F5344CB8AC3E}">
        <p14:creationId xmlns:p14="http://schemas.microsoft.com/office/powerpoint/2010/main" val="333417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01745-9714-EB55-AB86-587AF31F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32" y="1741581"/>
            <a:ext cx="2796146" cy="477741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E572266-F0AB-CCF4-3647-A6255B1CC7CC}"/>
              </a:ext>
            </a:extLst>
          </p:cNvPr>
          <p:cNvSpPr txBox="1">
            <a:spLocks/>
          </p:cNvSpPr>
          <p:nvPr/>
        </p:nvSpPr>
        <p:spPr>
          <a:xfrm>
            <a:off x="402771" y="340856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7E3CA-9434-12F2-7F86-05C2768AE717}"/>
              </a:ext>
            </a:extLst>
          </p:cNvPr>
          <p:cNvSpPr txBox="1"/>
          <p:nvPr/>
        </p:nvSpPr>
        <p:spPr>
          <a:xfrm>
            <a:off x="1274415" y="1741581"/>
            <a:ext cx="5551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 Papa Distribution Facility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6702 Broadway St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Galveston TX 77551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213DE-7366-4D83-A61A-206822892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31" y="3053556"/>
            <a:ext cx="5723553" cy="36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FBC576-8BDC-4260-2129-0479B5E04A59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KEY DATES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BEBAEEF-0B94-5E06-F61B-3746C3BD7640}"/>
              </a:ext>
            </a:extLst>
          </p:cNvPr>
          <p:cNvSpPr txBox="1">
            <a:spLocks/>
          </p:cNvSpPr>
          <p:nvPr/>
        </p:nvSpPr>
        <p:spPr>
          <a:xfrm>
            <a:off x="1529442" y="1660249"/>
            <a:ext cx="9133115" cy="42731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40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466F6D-8A09-9F87-D825-28ACF8E4A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729237"/>
              </p:ext>
            </p:extLst>
          </p:nvPr>
        </p:nvGraphicFramePr>
        <p:xfrm>
          <a:off x="244415" y="2027831"/>
          <a:ext cx="11947585" cy="31699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529533">
                  <a:extLst>
                    <a:ext uri="{9D8B030D-6E8A-4147-A177-3AD203B41FA5}">
                      <a16:colId xmlns:a16="http://schemas.microsoft.com/office/drawing/2014/main" val="621029157"/>
                    </a:ext>
                  </a:extLst>
                </a:gridCol>
                <a:gridCol w="6418052">
                  <a:extLst>
                    <a:ext uri="{9D8B030D-6E8A-4147-A177-3AD203B41FA5}">
                      <a16:colId xmlns:a16="http://schemas.microsoft.com/office/drawing/2014/main" val="41128818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 popcorn kick-off                    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 &amp; Sell orders due                   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 &amp; Sell orders distribution  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 &amp; Sell payments due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 Orders due                               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 Orders distribution                   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payment due to council             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Prize orders due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Tuesday, July 11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Thurs., July 13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Friday, July 28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Saturday, August 12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Friday, October 13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Friday, October 13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Saturday, October 28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November 8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Monday, December 18</a:t>
                      </a:r>
                      <a:r>
                        <a:rPr lang="en-US" sz="2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2023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224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044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03AEF-1B2A-9E6D-7014-7723D8E1264C}"/>
              </a:ext>
            </a:extLst>
          </p:cNvPr>
          <p:cNvSpPr txBox="1"/>
          <p:nvPr/>
        </p:nvSpPr>
        <p:spPr>
          <a:xfrm>
            <a:off x="435839" y="1910735"/>
            <a:ext cx="3709442" cy="19740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your budget &amp; set your goals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an initial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Trail’s End Webinar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Trail’s End Facebook Group </a:t>
            </a:r>
            <a:endParaRPr lang="en-U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your Unit Kickoff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BF61F-EC2D-DF86-DB87-5739320BCCEF}"/>
              </a:ext>
            </a:extLst>
          </p:cNvPr>
          <p:cNvSpPr txBox="1"/>
          <p:nvPr/>
        </p:nvSpPr>
        <p:spPr>
          <a:xfrm>
            <a:off x="4672012" y="1910735"/>
            <a:ext cx="3072834" cy="44584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Cub Scout recruiting season! Register their account to sell popcorn!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Council calendar for replenishment opportunities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with your Unit; progress toward goals, storefront opportunities, key dates, etc.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your Scouts &amp; Families, i.e., incentives and reminders of what funds do for your unit &amp; Scouts.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935F4-44EB-87C2-625D-0287AC110DC1}"/>
              </a:ext>
            </a:extLst>
          </p:cNvPr>
          <p:cNvSpPr txBox="1"/>
          <p:nvPr/>
        </p:nvSpPr>
        <p:spPr>
          <a:xfrm>
            <a:off x="8610598" y="1984349"/>
            <a:ext cx="3145563" cy="2727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cash due from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your final order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 popcorn and ensure deliveries are made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your Council invoice or request your payout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rewards for your Scouts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your Success!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515D1-B053-D0DF-9135-1F749F7BC1D5}"/>
              </a:ext>
            </a:extLst>
          </p:cNvPr>
          <p:cNvSpPr txBox="1"/>
          <p:nvPr/>
        </p:nvSpPr>
        <p:spPr>
          <a:xfrm>
            <a:off x="1403984" y="1577439"/>
            <a:ext cx="2238375" cy="333296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July/August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982C5-5D51-C21A-0620-F099554944D5}"/>
              </a:ext>
            </a:extLst>
          </p:cNvPr>
          <p:cNvSpPr txBox="1"/>
          <p:nvPr/>
        </p:nvSpPr>
        <p:spPr>
          <a:xfrm>
            <a:off x="4672012" y="1578627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September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CF659-13D3-AF6F-A0DB-1BF81AD33D4E}"/>
              </a:ext>
            </a:extLst>
          </p:cNvPr>
          <p:cNvSpPr txBox="1"/>
          <p:nvPr/>
        </p:nvSpPr>
        <p:spPr>
          <a:xfrm>
            <a:off x="8671561" y="1577695"/>
            <a:ext cx="2329926" cy="333040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October</a:t>
            </a:r>
            <a:endParaRPr lang="fr-FR" sz="2000" b="1" spc="100" dirty="0">
              <a:solidFill>
                <a:srgbClr val="262626"/>
              </a:solidFill>
              <a:latin typeface="Arial" panose="020B0604020202020204" pitchFamily="34" charset="0"/>
              <a:ea typeface="Helvetica Neue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DB5AFE-BED3-EB78-938B-C6764D3C91A8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KERNEL CHECKLIST</a:t>
            </a:r>
          </a:p>
        </p:txBody>
      </p:sp>
    </p:spTree>
    <p:extLst>
      <p:ext uri="{BB962C8B-B14F-4D97-AF65-F5344CB8AC3E}">
        <p14:creationId xmlns:p14="http://schemas.microsoft.com/office/powerpoint/2010/main" val="1589961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6E219143-D814-419F-9EE8-534C7104B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9E220A-044A-435C-9184-FD68547F6DFA}"/>
              </a:ext>
            </a:extLst>
          </p:cNvPr>
          <p:cNvSpPr/>
          <p:nvPr/>
        </p:nvSpPr>
        <p:spPr>
          <a:xfrm>
            <a:off x="-288762" y="2622025"/>
            <a:ext cx="3310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4DB282-E84A-49E0-AF67-E639EF431E4F}"/>
              </a:ext>
            </a:extLst>
          </p:cNvPr>
          <p:cNvSpPr txBox="1"/>
          <p:nvPr/>
        </p:nvSpPr>
        <p:spPr>
          <a:xfrm>
            <a:off x="-306914" y="5653091"/>
            <a:ext cx="238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Products</a:t>
            </a:r>
          </a:p>
        </p:txBody>
      </p:sp>
      <p:sp>
        <p:nvSpPr>
          <p:cNvPr id="10" name="Shape 261">
            <a:extLst>
              <a:ext uri="{FF2B5EF4-FFF2-40B4-BE49-F238E27FC236}">
                <a16:creationId xmlns:a16="http://schemas.microsoft.com/office/drawing/2014/main" id="{77B8BDA1-C93B-43CA-825A-576F88528E19}"/>
              </a:ext>
            </a:extLst>
          </p:cNvPr>
          <p:cNvSpPr/>
          <p:nvPr/>
        </p:nvSpPr>
        <p:spPr>
          <a:xfrm>
            <a:off x="4972050" y="2429435"/>
            <a:ext cx="6715124" cy="3216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75" tIns="50775" rIns="50775" bIns="50775" anchor="ctr">
            <a:spAutoFit/>
          </a:bodyPr>
          <a:lstStyle/>
          <a:p>
            <a:pPr marL="0" marR="0" lvl="0" indent="0" algn="ctr" defTabSz="82504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</a:rPr>
              <a:t>If you have not registered your unit for the Popcorn Sale, please do so today!</a:t>
            </a: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  <a:hlinkClick r:id="rId4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r>
              <a:rPr lang="en-US" sz="3600" b="1" i="1" kern="0" dirty="0">
                <a:solidFill>
                  <a:srgbClr val="000000"/>
                </a:solidFill>
                <a:ea typeface="Helvetica Neue Condensed Black" charset="0"/>
                <a:cs typeface="Helvetica" panose="020B0604020202020204" pitchFamily="34" charset="0"/>
                <a:sym typeface="BebasNeueRegular"/>
                <a:hlinkClick r:id="rId5"/>
              </a:rPr>
              <a:t>www.trails-end.com/unit-registration</a:t>
            </a: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  <a:p>
            <a:pPr lvl="0" algn="ctr" defTabSz="825046">
              <a:lnSpc>
                <a:spcPct val="80000"/>
              </a:lnSpc>
              <a:defRPr sz="1800"/>
            </a:pPr>
            <a:endParaRPr lang="en-US" sz="3600" b="1" i="1" kern="0" dirty="0">
              <a:solidFill>
                <a:srgbClr val="000000"/>
              </a:solidFill>
              <a:ea typeface="Helvetica Neue Condensed Black" charset="0"/>
              <a:cs typeface="Helvetica" panose="020B0604020202020204" pitchFamily="34" charset="0"/>
              <a:sym typeface="BebasNeueRegular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FE195F2-EEE3-4586-B0F9-75E07B09F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1689534"/>
            <a:ext cx="3710562" cy="4810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C6CF8F-E63C-B5BE-30FD-546BDEC18396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COMMIT YOUR UNIT!</a:t>
            </a:r>
          </a:p>
        </p:txBody>
      </p:sp>
    </p:spTree>
    <p:extLst>
      <p:ext uri="{BB962C8B-B14F-4D97-AF65-F5344CB8AC3E}">
        <p14:creationId xmlns:p14="http://schemas.microsoft.com/office/powerpoint/2010/main" val="20605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0373AA-CFB7-49EA-A57E-1AFCA3A0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511"/>
            <a:ext cx="10515600" cy="1433649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WAYS TO SELL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B8D1C-7817-5034-EE88-88D3E934C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100" y="5424351"/>
            <a:ext cx="12230100" cy="14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7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950F0-0DD0-6055-151E-593EAD699DED}"/>
              </a:ext>
            </a:extLst>
          </p:cNvPr>
          <p:cNvSpPr/>
          <p:nvPr/>
        </p:nvSpPr>
        <p:spPr>
          <a:xfrm>
            <a:off x="756097" y="1428206"/>
            <a:ext cx="5503817" cy="54297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2A802F-AA54-41BB-3684-3E5CE2FC1FD7}"/>
              </a:ext>
            </a:extLst>
          </p:cNvPr>
          <p:cNvSpPr txBox="1">
            <a:spLocks/>
          </p:cNvSpPr>
          <p:nvPr/>
        </p:nvSpPr>
        <p:spPr>
          <a:xfrm>
            <a:off x="256310" y="128771"/>
            <a:ext cx="5839690" cy="109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HAVE QUESTIONS?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GET ANSWERS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BE5E341-4C2B-F771-353C-F6AD8D9FB13B}"/>
              </a:ext>
            </a:extLst>
          </p:cNvPr>
          <p:cNvSpPr txBox="1">
            <a:spLocks/>
          </p:cNvSpPr>
          <p:nvPr/>
        </p:nvSpPr>
        <p:spPr>
          <a:xfrm>
            <a:off x="1486535" y="1953546"/>
            <a:ext cx="4335145" cy="4026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Council Contacts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 Meacham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kelly.meacham@scouting.org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706.766.4755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Diandra “Dee”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Ongso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diandra.ongso@scouting.org</a:t>
            </a:r>
          </a:p>
          <a:p>
            <a:pPr>
              <a:buClr>
                <a:srgbClr val="262626"/>
              </a:buClr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409.744.5206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50FF86-B669-38B0-5A52-592FA377FA90}"/>
              </a:ext>
            </a:extLst>
          </p:cNvPr>
          <p:cNvSpPr txBox="1">
            <a:spLocks/>
          </p:cNvSpPr>
          <p:nvPr/>
        </p:nvSpPr>
        <p:spPr>
          <a:xfrm>
            <a:off x="6436467" y="1953546"/>
            <a:ext cx="5403273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Trail’s End Support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Join Unit Leader Popcorn Community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Text FACEBOOK to 62771</a:t>
            </a: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Join Scout Parent Facebook Group</a:t>
            </a:r>
          </a:p>
          <a:p>
            <a:pPr>
              <a:buClr>
                <a:schemeClr val="accent1"/>
              </a:buClr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PARENTFB to 62771</a:t>
            </a: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2000" dirty="0">
              <a:solidFill>
                <a:srgbClr val="262626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62626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Visit our FAQ’s</a:t>
            </a: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r>
              <a:rPr lang="en-US" sz="2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https://support.trails-end.com</a:t>
            </a: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Clr>
                <a:schemeClr val="accent6">
                  <a:lumMod val="20000"/>
                  <a:lumOff val="80000"/>
                </a:schemeClr>
              </a:buClr>
              <a:buNone/>
            </a:pPr>
            <a:endParaRPr lang="en-US" sz="2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9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63F22F-055F-43E1-978C-D7829F318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49087" y="2998646"/>
            <a:ext cx="5849257" cy="7499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5553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AB71C-D26B-45ED-ABCB-9BD2B88D372E}"/>
              </a:ext>
            </a:extLst>
          </p:cNvPr>
          <p:cNvSpPr txBox="1"/>
          <p:nvPr/>
        </p:nvSpPr>
        <p:spPr>
          <a:xfrm>
            <a:off x="721044" y="1897460"/>
            <a:ext cx="2238375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ONLINE DIRECT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D0588-AA1D-7A91-0604-46BBD9921E44}"/>
              </a:ext>
            </a:extLst>
          </p:cNvPr>
          <p:cNvSpPr txBox="1"/>
          <p:nvPr/>
        </p:nvSpPr>
        <p:spPr>
          <a:xfrm>
            <a:off x="411480" y="2444642"/>
            <a:ext cx="2932884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direct to your customers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in the app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page via email, text, social media or QR code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handling of products or cash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 Average Order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&amp; prices may vary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Shipping/Tax may apply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year-round</a:t>
            </a:r>
            <a:endParaRPr lang="en-US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02882-09A5-0A27-0C16-19F6FC88F7C3}"/>
              </a:ext>
            </a:extLst>
          </p:cNvPr>
          <p:cNvSpPr txBox="1"/>
          <p:nvPr/>
        </p:nvSpPr>
        <p:spPr>
          <a:xfrm>
            <a:off x="4501451" y="1893609"/>
            <a:ext cx="3161348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STOREFRONT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E2FA3-3DC4-E877-0459-B09B31D0273A}"/>
              </a:ext>
            </a:extLst>
          </p:cNvPr>
          <p:cNvSpPr txBox="1"/>
          <p:nvPr/>
        </p:nvSpPr>
        <p:spPr>
          <a:xfrm>
            <a:off x="4438092" y="2444642"/>
            <a:ext cx="3161348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high foot traffic retailers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 by Unit Leaders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up to sell in person at a store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$162 per hour National average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parent and one Scout cover more hours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your storefront split method in the Leader Portal before storefront sales begin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2337A-3A77-A836-31FF-CCE098E96D30}"/>
              </a:ext>
            </a:extLst>
          </p:cNvPr>
          <p:cNvSpPr txBox="1"/>
          <p:nvPr/>
        </p:nvSpPr>
        <p:spPr>
          <a:xfrm>
            <a:off x="9030651" y="1929774"/>
            <a:ext cx="2329926" cy="335413"/>
          </a:xfrm>
          <a:prstGeom prst="rect">
            <a:avLst/>
          </a:prstGeom>
          <a:noFill/>
        </p:spPr>
        <p:txBody>
          <a:bodyPr wrap="square" lIns="0" tIns="0" bIns="0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spc="1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WAGON SALES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ABD37-B0ED-8500-1507-E1AB8F8A98AD}"/>
              </a:ext>
            </a:extLst>
          </p:cNvPr>
          <p:cNvSpPr txBox="1"/>
          <p:nvPr/>
        </p:nvSpPr>
        <p:spPr>
          <a:xfrm>
            <a:off x="8584378" y="2444642"/>
            <a:ext cx="3275113" cy="30734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product to your family, friends and neighbors' homes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parents to ask their co-workers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sales delivered or undelivered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popcorn in advance, and deliver products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Undelivered: </a:t>
            </a: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order and deliver products later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have an adult with you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9CC9D9-E0C1-2929-CAA4-8BE3F8EA46CA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WAYS TO SELL</a:t>
            </a:r>
          </a:p>
        </p:txBody>
      </p:sp>
    </p:spTree>
    <p:extLst>
      <p:ext uri="{BB962C8B-B14F-4D97-AF65-F5344CB8AC3E}">
        <p14:creationId xmlns:p14="http://schemas.microsoft.com/office/powerpoint/2010/main" val="110845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59786EF8-DD6E-4D41-BF4A-55E6DB02C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A8AB0-D12A-46B6-8AA4-5694E3A72AF2}"/>
              </a:ext>
            </a:extLst>
          </p:cNvPr>
          <p:cNvSpPr txBox="1"/>
          <p:nvPr/>
        </p:nvSpPr>
        <p:spPr>
          <a:xfrm>
            <a:off x="818005" y="1613653"/>
            <a:ext cx="10842171" cy="1524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Via the Trail’s End App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No Cash or Product Handling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$65 Average Order Value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3E0DF-35F9-4594-9259-8EC9EF092F09}"/>
              </a:ext>
            </a:extLst>
          </p:cNvPr>
          <p:cNvSpPr/>
          <p:nvPr/>
        </p:nvSpPr>
        <p:spPr>
          <a:xfrm>
            <a:off x="2338098" y="3380772"/>
            <a:ext cx="3900993" cy="2311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PAGE</a:t>
            </a:r>
          </a:p>
          <a:p>
            <a:pPr>
              <a:lnSpc>
                <a:spcPct val="107000"/>
              </a:lnSpc>
            </a:pPr>
            <a:endParaRPr lang="en-US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fundraising page </a:t>
            </a:r>
            <a:b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email, text, or social media.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Customers click your link to place online orders.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442520B-6E76-4331-994B-9C88F4FE60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83" y="3253224"/>
            <a:ext cx="1803091" cy="259057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7FB345-37C7-46EF-8D89-A44C8F233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427" y="3380772"/>
            <a:ext cx="1749862" cy="25989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B34593-3E32-4A49-A8A7-9D942251FE2F}"/>
              </a:ext>
            </a:extLst>
          </p:cNvPr>
          <p:cNvSpPr/>
          <p:nvPr/>
        </p:nvSpPr>
        <p:spPr>
          <a:xfrm>
            <a:off x="8410687" y="3430018"/>
            <a:ext cx="3781313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 ORDERS</a:t>
            </a:r>
          </a:p>
          <a:p>
            <a:pPr>
              <a:lnSpc>
                <a:spcPct val="107000"/>
              </a:lnSpc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Pick your products.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Credit or debit payments only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Products ship directly to your customer’s home.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BE099-5AB0-BEB9-D384-3204C8AC7161}"/>
              </a:ext>
            </a:extLst>
          </p:cNvPr>
          <p:cNvSpPr txBox="1"/>
          <p:nvPr/>
        </p:nvSpPr>
        <p:spPr>
          <a:xfrm>
            <a:off x="326896" y="6345254"/>
            <a:ext cx="1167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Additionally share your page during online holidays: Amazon Prime Day in July &amp; October*, Black Friday &amp; Cyber Monday</a:t>
            </a:r>
          </a:p>
          <a:p>
            <a:pPr algn="ctr"/>
            <a:r>
              <a:rPr lang="en-US" sz="8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*Subject to Change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5ECE7A-9F89-14DF-1AC3-5FA184E0B8C2}"/>
              </a:ext>
            </a:extLst>
          </p:cNvPr>
          <p:cNvSpPr txBox="1">
            <a:spLocks/>
          </p:cNvSpPr>
          <p:nvPr/>
        </p:nvSpPr>
        <p:spPr>
          <a:xfrm>
            <a:off x="402771" y="295461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ONLINE SALES</a:t>
            </a:r>
          </a:p>
        </p:txBody>
      </p:sp>
    </p:spTree>
    <p:extLst>
      <p:ext uri="{BB962C8B-B14F-4D97-AF65-F5344CB8AC3E}">
        <p14:creationId xmlns:p14="http://schemas.microsoft.com/office/powerpoint/2010/main" val="307621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86C8203-B8FA-6055-A044-8093251B3B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208932" cy="6858000"/>
            <a:chOff x="0" y="0"/>
            <a:chExt cx="12208932" cy="6858000"/>
          </a:xfrm>
        </p:grpSpPr>
        <p:pic>
          <p:nvPicPr>
            <p:cNvPr id="2" name="Picture 1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F92EA42A-A63A-F753-A2A6-69C8F67E65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2F322173-B60C-0A8E-8FD2-6E7CA60008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973" y="5091078"/>
              <a:ext cx="1429386" cy="1617297"/>
            </a:xfrm>
            <a:prstGeom prst="rect">
              <a:avLst/>
            </a:prstGeom>
          </p:spPr>
        </p:pic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6EA67CB8-05E5-E816-E4F7-6E88ABB02C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0224" y="1516646"/>
              <a:ext cx="1333764" cy="1726048"/>
            </a:xfrm>
            <a:prstGeom prst="rect">
              <a:avLst/>
            </a:prstGeom>
          </p:spPr>
        </p:pic>
        <p:pic>
          <p:nvPicPr>
            <p:cNvPr id="6" name="Picture 5" descr="Calendar&#10;&#10;Description automatically generated">
              <a:extLst>
                <a:ext uri="{FF2B5EF4-FFF2-40B4-BE49-F238E27FC236}">
                  <a16:creationId xmlns:a16="http://schemas.microsoft.com/office/drawing/2014/main" id="{C3EC8700-7FDF-C51E-B16A-FD56B84E3C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851" y="1541619"/>
              <a:ext cx="1699999" cy="2199999"/>
            </a:xfrm>
            <a:prstGeom prst="rect">
              <a:avLst/>
            </a:prstGeom>
          </p:spPr>
        </p:pic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207DB218-374E-C157-66ED-E65766D2CFD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6331" y="292666"/>
              <a:ext cx="10515600" cy="70602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 dirty="0">
                  <a:solidFill>
                    <a:schemeClr val="bg1"/>
                  </a:solidFill>
                  <a:latin typeface="Arial Black" panose="020B0604020202020204" pitchFamily="34" charset="0"/>
                  <a:ea typeface="Helvetica Neue Condensed" panose="02000503000000020004" pitchFamily="2" charset="0"/>
                  <a:cs typeface="Arial Black" panose="020B0604020202020204" pitchFamily="34" charset="0"/>
                </a:rPr>
                <a:t>ONLINE ASSORTMENT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158030-55FF-4F2D-871E-B06A2B689A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47559" y="5262184"/>
              <a:ext cx="3476144" cy="129266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1" u="sng" dirty="0">
                  <a:solidFill>
                    <a:schemeClr val="tx1"/>
                  </a:solidFill>
                </a:rPr>
                <a:t>LIMITED TIME OFFERINGS: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Snowflake Pretzels 7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Peppermint Bark 9 oz $40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Dark Choc Sea Salt Caramels 10.5 oz $35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Lovers Bundle $95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Chocolate Trio Bundle $110</a:t>
              </a:r>
            </a:p>
          </p:txBody>
        </p:sp>
        <p:pic>
          <p:nvPicPr>
            <p:cNvPr id="16" name="Picture 15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B4CE62DF-405D-4FE4-485F-1B2003708CD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839" y="1523266"/>
              <a:ext cx="1333764" cy="1726048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7F6E97D-7388-BBC4-19FE-0C5930CB82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8527" y="1495785"/>
              <a:ext cx="1375188" cy="1779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AE84B6-C991-0EE2-20B3-470BF69A46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2702" y="1457816"/>
              <a:ext cx="2824859" cy="1844121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91F7F31-3115-0570-6B0D-BD8C79F273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62268" y="1495785"/>
              <a:ext cx="1794801" cy="1701317"/>
              <a:chOff x="2362268" y="1495785"/>
              <a:chExt cx="1794801" cy="1701317"/>
            </a:xfrm>
          </p:grpSpPr>
          <p:pic>
            <p:nvPicPr>
              <p:cNvPr id="25" name="Picture 2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9360E5B1-768A-19E4-0A5E-4D5AE3BB25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322" y="1495785"/>
                <a:ext cx="1313747" cy="1662772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4" name="Picture 23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07ECBEA5-9DA2-7C74-3D2F-9A0C0E94B6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2268" y="1603351"/>
                <a:ext cx="1202413" cy="1593751"/>
              </a:xfrm>
              <a:prstGeom prst="rect">
                <a:avLst/>
              </a:prstGeom>
              <a:noFill/>
              <a:effectLst/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924243C-2FDC-511E-E78B-AD2EA1EEC1C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04175" y="3381380"/>
              <a:ext cx="1450104" cy="1453177"/>
              <a:chOff x="1847359" y="3198563"/>
              <a:chExt cx="1349256" cy="133041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8B0583-4832-12B4-D0F1-03FCD7B34D7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47359" y="4344315"/>
                <a:ext cx="1349256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Movie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56" name="Picture 55" descr="A picture containing text, snack, food&#10;&#10;Description automatically generated">
                <a:extLst>
                  <a:ext uri="{FF2B5EF4-FFF2-40B4-BE49-F238E27FC236}">
                    <a16:creationId xmlns:a16="http://schemas.microsoft.com/office/drawing/2014/main" id="{AD4C508C-18AB-672A-5C6E-FB6DC3E8A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4166" y="3198563"/>
                <a:ext cx="1119427" cy="1119428"/>
              </a:xfrm>
              <a:prstGeom prst="rect">
                <a:avLst/>
              </a:prstGeom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777C05B-A759-8968-1D6F-1BC0CB7E94A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59553" y="3363456"/>
              <a:ext cx="1629137" cy="1433597"/>
              <a:chOff x="196605" y="3115906"/>
              <a:chExt cx="1629137" cy="14335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963C1E-9AD6-29DF-5007-EAD434E4507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6605" y="4364837"/>
                <a:ext cx="162913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Road Trip Variety Pack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89F0201-F3D9-B77C-AFEF-A0AB80EE28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470" y="3115906"/>
                <a:ext cx="1205435" cy="1197153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41585D3-D800-4C83-7E14-C63E5390DF1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65483" y="3381378"/>
              <a:ext cx="1408611" cy="1604437"/>
              <a:chOff x="3102603" y="3276052"/>
              <a:chExt cx="1408611" cy="160443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81F2EB-94AA-CE0D-B14C-3AA04A9AE75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80409" y="4695823"/>
                <a:ext cx="1192718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Picnic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A picture containing text, human face, person, clothing&#10;&#10;Description automatically generated">
                <a:extLst>
                  <a:ext uri="{FF2B5EF4-FFF2-40B4-BE49-F238E27FC236}">
                    <a16:creationId xmlns:a16="http://schemas.microsoft.com/office/drawing/2014/main" id="{0DFD8B94-15A3-00C7-A905-0D2A53C37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603" y="3276052"/>
                <a:ext cx="1408611" cy="1408611"/>
              </a:xfrm>
              <a:prstGeom prst="rect">
                <a:avLst/>
              </a:prstGeom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9FBFDF0-353F-5860-B247-8448C2C1B2E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05563" y="3465348"/>
              <a:ext cx="1574465" cy="1516164"/>
              <a:chOff x="4440976" y="3624515"/>
              <a:chExt cx="1574465" cy="151616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F023942-692C-D6BF-A577-EEEBA86FF60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440976" y="4956013"/>
                <a:ext cx="1574465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Let’s Go Hiking Bundle</a:t>
                </a:r>
                <a:endPara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01618F-A8DE-64B0-9159-5DAC21EFC6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33612" y="3624515"/>
                <a:ext cx="1389194" cy="1261826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4DBB61-3175-ACDF-D5CE-9F58662A16B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976598" y="3507218"/>
              <a:ext cx="1519081" cy="1472651"/>
              <a:chOff x="6022081" y="3697835"/>
              <a:chExt cx="1519081" cy="147265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20C2036-023C-9D3D-A84D-FD25975317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4267" y="4985820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Ultimate Snack Pack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B85A6B8-417D-6992-8EB1-553F3D8A43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22081" y="3697835"/>
                <a:ext cx="1519081" cy="1253485"/>
              </a:xfrm>
              <a:prstGeom prst="rect">
                <a:avLst/>
              </a:prstGeom>
            </p:spPr>
          </p:pic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D011828-9B8A-FA9D-ADB4-4081C17722B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103291" y="3333553"/>
              <a:ext cx="1475263" cy="1662625"/>
              <a:chOff x="7887544" y="3476742"/>
              <a:chExt cx="1475263" cy="166262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5608B8C-127B-735A-B757-13212EEC48C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904820" y="4954701"/>
                <a:ext cx="1457987" cy="18466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b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200" dirty="0"/>
                  <a:t>Game Night Bundle</a:t>
                </a:r>
                <a:endParaRPr lang="en-US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83" name="Picture 82" descr="A picture containing text, food, corn, snack&#10;&#10;Description automatically generated">
                <a:extLst>
                  <a:ext uri="{FF2B5EF4-FFF2-40B4-BE49-F238E27FC236}">
                    <a16:creationId xmlns:a16="http://schemas.microsoft.com/office/drawing/2014/main" id="{4A24FE26-6E5D-623A-0EB4-F86D326474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544" y="3476742"/>
                <a:ext cx="1466957" cy="1466957"/>
              </a:xfrm>
              <a:prstGeom prst="rect">
                <a:avLst/>
              </a:prstGeom>
            </p:spPr>
          </p:pic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7683EFB-DB0F-D4D4-32E9-09DBF6918C1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9633" y="5062258"/>
              <a:ext cx="1182434" cy="15561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8A6254-6A68-622E-B33D-89627EC7F8D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15425" y="5213250"/>
              <a:ext cx="1349256" cy="1303474"/>
            </a:xfrm>
            <a:prstGeom prst="rect">
              <a:avLst/>
            </a:prstGeom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D386903-C5ED-1117-1E29-720F58785A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824461" y="5083137"/>
              <a:ext cx="1944066" cy="1625238"/>
              <a:chOff x="8066976" y="5208396"/>
              <a:chExt cx="1789077" cy="1553968"/>
            </a:xfrm>
          </p:grpSpPr>
          <p:pic>
            <p:nvPicPr>
              <p:cNvPr id="11" name="Picture 10" descr="Calendar&#10;&#10;Description automatically generated">
                <a:extLst>
                  <a:ext uri="{FF2B5EF4-FFF2-40B4-BE49-F238E27FC236}">
                    <a16:creationId xmlns:a16="http://schemas.microsoft.com/office/drawing/2014/main" id="{0970E273-31F4-B106-D533-8EE8465A31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3335" y="5208396"/>
                <a:ext cx="1192718" cy="1543517"/>
              </a:xfrm>
              <a:prstGeom prst="rect">
                <a:avLst/>
              </a:prstGeom>
            </p:spPr>
          </p:pic>
          <p:pic>
            <p:nvPicPr>
              <p:cNvPr id="10" name="Picture 9" descr="Calendar&#10;&#10;Description automatically generated">
                <a:extLst>
                  <a:ext uri="{FF2B5EF4-FFF2-40B4-BE49-F238E27FC236}">
                    <a16:creationId xmlns:a16="http://schemas.microsoft.com/office/drawing/2014/main" id="{E1DD4EF1-E176-00EA-1B7B-4CEB02DF0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6976" y="5218847"/>
                <a:ext cx="1192718" cy="1543517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A8874B-A132-102A-E5D7-9FA8245CC7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55403" y="6574334"/>
              <a:ext cx="23535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*Products &amp; Pricing are subject to change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19AB5C3D-623D-C177-4768-5889D6498A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30300" y="1813036"/>
              <a:ext cx="822949" cy="50292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1D97E018-53CC-69C2-329F-459D42AB01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85080" y="1926798"/>
              <a:ext cx="751908" cy="43452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$34</a:t>
              </a: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0AB297AA-A9BE-F7A5-9271-2270C8E85B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7491429" y="1589690"/>
              <a:ext cx="843135" cy="51322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9C7E6BE-C8B9-4A55-F8CF-27AD9E4BEB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916129" y="1534487"/>
              <a:ext cx="772838" cy="50452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$25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406ACD00-2360-F0A2-D289-AC827F2561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2213649" y="3210905"/>
              <a:ext cx="815986" cy="49753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$42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B6BDA43-7C78-AFF2-4DE2-C591D5CC4F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343908" y="1567558"/>
              <a:ext cx="813118" cy="39739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$20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7EFA2CA-4851-4672-A161-FEAC2734D6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4115084" y="3268788"/>
              <a:ext cx="794389" cy="46377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$47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0A783F13-EA55-BCB4-B3C9-BB6DA141A1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83625">
              <a:off x="146305" y="3315500"/>
              <a:ext cx="888360" cy="509700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$72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C6D3F036-88B1-E83F-A520-E045AA1BD7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01211" y="2327171"/>
              <a:ext cx="784513" cy="45904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$50</a:t>
              </a:r>
            </a:p>
          </p:txBody>
        </p:sp>
        <p:sp>
          <p:nvSpPr>
            <p:cNvPr id="34" name="Star: 6 Points 33">
              <a:extLst>
                <a:ext uri="{FF2B5EF4-FFF2-40B4-BE49-F238E27FC236}">
                  <a16:creationId xmlns:a16="http://schemas.microsoft.com/office/drawing/2014/main" id="{789A19B7-8D17-6623-1169-8D9638DDA37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0108" y="3149908"/>
              <a:ext cx="663484" cy="635237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5" name="Star: 6 Points 34">
              <a:extLst>
                <a:ext uri="{FF2B5EF4-FFF2-40B4-BE49-F238E27FC236}">
                  <a16:creationId xmlns:a16="http://schemas.microsoft.com/office/drawing/2014/main" id="{17817106-8E7A-CAD4-7B44-EA269679AC6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88226" y="2735286"/>
              <a:ext cx="655490" cy="51402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37" name="Star: 6 Points 36">
              <a:extLst>
                <a:ext uri="{FF2B5EF4-FFF2-40B4-BE49-F238E27FC236}">
                  <a16:creationId xmlns:a16="http://schemas.microsoft.com/office/drawing/2014/main" id="{74D99A4A-6164-1659-8BE1-7CB9359C194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4868" y="1464695"/>
              <a:ext cx="656081" cy="62997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1" name="Star: 6 Points 40">
              <a:extLst>
                <a:ext uri="{FF2B5EF4-FFF2-40B4-BE49-F238E27FC236}">
                  <a16:creationId xmlns:a16="http://schemas.microsoft.com/office/drawing/2014/main" id="{33EF6B19-270C-472D-3594-C6D78440E7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932228">
              <a:off x="5102795" y="2681380"/>
              <a:ext cx="891836" cy="540988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tx1"/>
                  </a:solidFill>
                </a:rPr>
                <a:t>IMPROVED FLAVOR</a:t>
              </a:r>
            </a:p>
          </p:txBody>
        </p:sp>
        <p:sp>
          <p:nvSpPr>
            <p:cNvPr id="42" name="Star: 6 Points 41">
              <a:extLst>
                <a:ext uri="{FF2B5EF4-FFF2-40B4-BE49-F238E27FC236}">
                  <a16:creationId xmlns:a16="http://schemas.microsoft.com/office/drawing/2014/main" id="{3C4E37D1-17C8-3341-FD48-1F860170F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324673" y="4326986"/>
              <a:ext cx="687433" cy="611254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3" name="Star: 6 Points 42">
              <a:extLst>
                <a:ext uri="{FF2B5EF4-FFF2-40B4-BE49-F238E27FC236}">
                  <a16:creationId xmlns:a16="http://schemas.microsoft.com/office/drawing/2014/main" id="{9190363E-E458-6C44-C074-DCFE103F2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824" y="4064013"/>
              <a:ext cx="632696" cy="536455"/>
            </a:xfrm>
            <a:prstGeom prst="star6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01401155-EC83-8688-2110-AF5D9BB5C4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654595">
              <a:off x="5864185" y="3395890"/>
              <a:ext cx="785121" cy="460991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$62</a:t>
              </a: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813D7FE0-FB9A-1B4C-911A-286943CD3A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044006">
              <a:off x="9772821" y="3618333"/>
              <a:ext cx="777392" cy="42708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$45</a:t>
              </a:r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3A63A706-3513-81B9-7417-83B325B956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519565">
              <a:off x="7734446" y="3488095"/>
              <a:ext cx="751324" cy="466745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$54</a:t>
              </a: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57AFEE06-CC78-F7A4-E971-833F29FA9F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103359">
              <a:off x="2063464" y="5095327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$35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457BA099-AE42-F630-5468-5116C50FDB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081436">
              <a:off x="4001617" y="5196016"/>
              <a:ext cx="837094" cy="376208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$30</a:t>
              </a: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33ECD1D6-2944-0B39-5C68-3178577D08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64186">
              <a:off x="254172" y="510146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$27</a:t>
              </a: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D4419E25-2F7C-6A11-2901-DDF32B1843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0346484">
              <a:off x="5596799" y="5202498"/>
              <a:ext cx="830754" cy="415062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$55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F6E430E-2785-5159-8BA7-51AA296DBC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456" y="827887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7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CFF480-8546-8C86-B625-2CEC98A5235C}"/>
              </a:ext>
            </a:extLst>
          </p:cNvPr>
          <p:cNvSpPr/>
          <p:nvPr/>
        </p:nvSpPr>
        <p:spPr>
          <a:xfrm>
            <a:off x="326896" y="169973"/>
            <a:ext cx="7563070" cy="94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ONLINE SALES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20-8789-8396-9F49-DAFAB88A835F}"/>
              </a:ext>
            </a:extLst>
          </p:cNvPr>
          <p:cNvSpPr txBox="1"/>
          <p:nvPr/>
        </p:nvSpPr>
        <p:spPr>
          <a:xfrm>
            <a:off x="774462" y="1553533"/>
            <a:ext cx="10842171" cy="9416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Shipping Information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Helvetica" pitchFamily="2" charset="0"/>
              </a:rPr>
              <a:t>Effective 7/5/2023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37DF8E-D63E-A106-D6EA-33DF39E49BEC}"/>
              </a:ext>
            </a:extLst>
          </p:cNvPr>
          <p:cNvGrpSpPr/>
          <p:nvPr/>
        </p:nvGrpSpPr>
        <p:grpSpPr>
          <a:xfrm>
            <a:off x="713501" y="2717475"/>
            <a:ext cx="10964092" cy="2662518"/>
            <a:chOff x="870857" y="2815173"/>
            <a:chExt cx="10964092" cy="2662518"/>
          </a:xfrm>
        </p:grpSpPr>
        <p:sp>
          <p:nvSpPr>
            <p:cNvPr id="4" name="Content Placeholder 7">
              <a:extLst>
                <a:ext uri="{FF2B5EF4-FFF2-40B4-BE49-F238E27FC236}">
                  <a16:creationId xmlns:a16="http://schemas.microsoft.com/office/drawing/2014/main" id="{A8503D21-AD79-8524-FE9E-072176352CFF}"/>
                </a:ext>
              </a:extLst>
            </p:cNvPr>
            <p:cNvSpPr txBox="1">
              <a:spLocks/>
            </p:cNvSpPr>
            <p:nvPr/>
          </p:nvSpPr>
          <p:spPr>
            <a:xfrm>
              <a:off x="870857" y="2815173"/>
              <a:ext cx="10964092" cy="266251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32104">
                <a:spcBef>
                  <a:spcPts val="910"/>
                </a:spcBef>
                <a:buFont typeface="Arial" panose="020B0604020202020204" pitchFamily="34" charset="0"/>
                <a:buNone/>
              </a:pPr>
              <a:endParaRPr lang="en-US" sz="1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$10.99 Paid Freight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$13.99)</a:t>
              </a:r>
            </a:p>
            <a:p>
              <a:pPr marL="208026" indent="-208026"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$65+ Free Shipping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(vs. $70)</a:t>
              </a:r>
            </a:p>
            <a:p>
              <a:pPr marL="208026" indent="-208026" defTabSz="832104">
                <a:spcBef>
                  <a:spcPts val="910"/>
                </a:spcBef>
              </a:pPr>
              <a:r>
                <a:rPr lang="en-US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+$3.00 Handling</a:t>
              </a:r>
            </a:p>
            <a:p>
              <a:pPr marL="665226" lvl="1" indent="-208026" defTabSz="832104">
                <a:spcBef>
                  <a:spcPts val="910"/>
                </a:spcBef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Microwave, Popping, Sea Salt Snack Pack (new)</a:t>
              </a:r>
            </a:p>
          </p:txBody>
        </p:sp>
        <p:pic>
          <p:nvPicPr>
            <p:cNvPr id="1034" name="Picture 10" descr="100+ Online Shopping Pictures [HD] | Download Free Images on Unsplash">
              <a:extLst>
                <a:ext uri="{FF2B5EF4-FFF2-40B4-BE49-F238E27FC236}">
                  <a16:creationId xmlns:a16="http://schemas.microsoft.com/office/drawing/2014/main" id="{C7846234-FD3C-D846-CD50-43FDDCD82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91" y="3177196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2,500+ Package Doorstep Stock Photos, Pictures &amp; Royalty-Free Images -  iStock | Delivery package doorstep, Package doorstep gloves, Picking up package  doorstep">
              <a:extLst>
                <a:ext uri="{FF2B5EF4-FFF2-40B4-BE49-F238E27FC236}">
                  <a16:creationId xmlns:a16="http://schemas.microsoft.com/office/drawing/2014/main" id="{DFEC4B8E-6914-D13C-9159-F527E574F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142" y="3177196"/>
              <a:ext cx="3035001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940181-3618-C7F6-180B-6FA3BACA94EB}"/>
              </a:ext>
            </a:extLst>
          </p:cNvPr>
          <p:cNvSpPr txBox="1"/>
          <p:nvPr/>
        </p:nvSpPr>
        <p:spPr>
          <a:xfrm>
            <a:off x="402045" y="881148"/>
            <a:ext cx="303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www.trails-end.com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EA67-4321-F724-E86E-479909E56D83}"/>
              </a:ext>
            </a:extLst>
          </p:cNvPr>
          <p:cNvSpPr txBox="1"/>
          <p:nvPr/>
        </p:nvSpPr>
        <p:spPr>
          <a:xfrm>
            <a:off x="93109" y="158365"/>
            <a:ext cx="71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TRAIL’S END TECHNOLOGY FOR LEADERS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F313CA-9333-239C-4084-663065291B3F}"/>
              </a:ext>
            </a:extLst>
          </p:cNvPr>
          <p:cNvSpPr txBox="1">
            <a:spLocks/>
          </p:cNvSpPr>
          <p:nvPr/>
        </p:nvSpPr>
        <p:spPr>
          <a:xfrm>
            <a:off x="93109" y="527697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MAKE YOUR SALE EASY!</a:t>
            </a:r>
            <a:endParaRPr lang="en-US" sz="5000" dirty="0">
              <a:solidFill>
                <a:schemeClr val="bg1"/>
              </a:solidFill>
              <a:latin typeface="Arial Black" panose="020B0604020202020204" pitchFamily="34" charset="0"/>
              <a:ea typeface="HELVETICA NEUE CONDENSED" panose="0200050300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1A8284-F331-3545-1E64-8F50C32F0548}"/>
              </a:ext>
            </a:extLst>
          </p:cNvPr>
          <p:cNvSpPr txBox="1">
            <a:spLocks/>
          </p:cNvSpPr>
          <p:nvPr/>
        </p:nvSpPr>
        <p:spPr>
          <a:xfrm>
            <a:off x="551380" y="1636232"/>
            <a:ext cx="5181601" cy="39372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/>
                <a:ea typeface="Helvetica Neue Medium" panose="02000503000000020004" pitchFamily="2" charset="0"/>
                <a:cs typeface="Arial"/>
              </a:rPr>
              <a:t>Trail’s End App for Scouts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Text APP to 62771 to download / register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sales (accept credit cards)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sign up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goals’ progress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Record deliveries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Share online sale page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Claim rewards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0F87169-427D-F526-933F-039AFAA44A35}"/>
              </a:ext>
            </a:extLst>
          </p:cNvPr>
          <p:cNvSpPr txBox="1">
            <a:spLocks/>
          </p:cNvSpPr>
          <p:nvPr/>
        </p:nvSpPr>
        <p:spPr>
          <a:xfrm>
            <a:off x="6172200" y="1636232"/>
            <a:ext cx="5468420" cy="4661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262626"/>
                </a:solidFill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Unit Leader Portal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3"/>
              </a:rPr>
              <a:t>www.trails-end.com/leader</a:t>
            </a:r>
            <a:endParaRPr lang="en-US" sz="18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all things sale-related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Mobile-friendly portal via your phone’s browser</a:t>
            </a:r>
          </a:p>
          <a:p>
            <a:pPr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When Scouts use the app, Leaders can: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Track progress toward goals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Inventory monitoring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Oversee storefront sign-ups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Storefront setups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Split sales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Manage accounting and more!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455EA-6628-CCCA-6AE1-9D8F310DEE16}"/>
              </a:ext>
            </a:extLst>
          </p:cNvPr>
          <p:cNvSpPr txBox="1"/>
          <p:nvPr/>
        </p:nvSpPr>
        <p:spPr>
          <a:xfrm>
            <a:off x="256308" y="6330303"/>
            <a:ext cx="1167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62626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TIP: ALL Credit Card Fees Paid by Trail’s End when sales recorded via the APP</a:t>
            </a:r>
          </a:p>
        </p:txBody>
      </p:sp>
    </p:spTree>
    <p:extLst>
      <p:ext uri="{BB962C8B-B14F-4D97-AF65-F5344CB8AC3E}">
        <p14:creationId xmlns:p14="http://schemas.microsoft.com/office/powerpoint/2010/main" val="273576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92EA42A-A63A-F753-A2A6-69C8F67E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BFA3E5-1AF5-CFC4-D2D3-3098F043F0F9}"/>
              </a:ext>
            </a:extLst>
          </p:cNvPr>
          <p:cNvSpPr txBox="1">
            <a:spLocks/>
          </p:cNvSpPr>
          <p:nvPr/>
        </p:nvSpPr>
        <p:spPr>
          <a:xfrm>
            <a:off x="185057" y="347713"/>
            <a:ext cx="10515600" cy="8230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ea typeface="Helvetica Neue Condensed" panose="02000503000000020004" pitchFamily="2" charset="0"/>
                <a:cs typeface="Arial Black" panose="020B0604020202020204" pitchFamily="34" charset="0"/>
              </a:rPr>
              <a:t>CREDIT CARDS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83319-71C0-0544-C2DD-016127C694CF}"/>
              </a:ext>
            </a:extLst>
          </p:cNvPr>
          <p:cNvSpPr txBox="1">
            <a:spLocks/>
          </p:cNvSpPr>
          <p:nvPr/>
        </p:nvSpPr>
        <p:spPr>
          <a:xfrm>
            <a:off x="570667" y="1535425"/>
            <a:ext cx="10578738" cy="4974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consumers prefer credit or debit card transactions</a:t>
            </a:r>
          </a:p>
          <a:p>
            <a:pPr lvl="1"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“Advise your customers we prefer credit or debit payments”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covers credit card fees for transactions recorded via the APP*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Earn 1.25 Reward points for every $1 sold app credit card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cash handling for Scouts or Unit Leaders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readers are compatible with the Trail’s End App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Square Bluetooth readers also accept Apple Pay and Google Pay</a:t>
            </a:r>
            <a:endParaRPr lang="en-US" sz="2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Scouts can enter credit cards manually</a:t>
            </a: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pay Wagon Sales cash due by clicking “Pay Now” on the Wagon Sale screen</a:t>
            </a:r>
            <a:r>
              <a:rPr lang="en-US" sz="16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1600" dirty="0">
              <a:solidFill>
                <a:srgbClr val="262626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4FF65A-6256-D946-746F-D4AEB17EF974}"/>
              </a:ext>
            </a:extLst>
          </p:cNvPr>
          <p:cNvSpPr txBox="1">
            <a:spLocks/>
          </p:cNvSpPr>
          <p:nvPr/>
        </p:nvSpPr>
        <p:spPr>
          <a:xfrm>
            <a:off x="1379092" y="6137222"/>
            <a:ext cx="9433816" cy="667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*TIP: Recording sales via the Trail’s End app is required for credit card fees to be covered (</a:t>
            </a:r>
            <a:r>
              <a:rPr lang="en-US" sz="1200" b="1" i="1" u="sng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Square app</a:t>
            </a: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 not required)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i="1" dirty="0">
                <a:solidFill>
                  <a:srgbClr val="262626"/>
                </a:solidFill>
                <a:latin typeface="Arial" panose="020B0604020202020204" pitchFamily="34" charset="0"/>
                <a:ea typeface="12 pt. Helvetica* 56 Italic   1" panose="02000503000000020004" pitchFamily="2" charset="0"/>
                <a:cs typeface="Arial" panose="020B0604020202020204" pitchFamily="34" charset="0"/>
              </a:rPr>
              <a:t>**NOTE: Using Pay Now does not qualify as a credit card sale towards Trail’s End rewards points</a:t>
            </a:r>
          </a:p>
        </p:txBody>
      </p:sp>
    </p:spTree>
    <p:extLst>
      <p:ext uri="{BB962C8B-B14F-4D97-AF65-F5344CB8AC3E}">
        <p14:creationId xmlns:p14="http://schemas.microsoft.com/office/powerpoint/2010/main" val="1861718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DCB744B478A24FA057E8AE0BA1189F" ma:contentTypeVersion="12" ma:contentTypeDescription="Create a new document." ma:contentTypeScope="" ma:versionID="039b1cb77cc6e89d7f69abeb26770cf9">
  <xsd:schema xmlns:xsd="http://www.w3.org/2001/XMLSchema" xmlns:xs="http://www.w3.org/2001/XMLSchema" xmlns:p="http://schemas.microsoft.com/office/2006/metadata/properties" xmlns:ns3="b9585b0d-2b59-4f9f-aa15-b4db38435213" xmlns:ns4="5f508f23-4ea3-4983-a679-a4160c9c217f" targetNamespace="http://schemas.microsoft.com/office/2006/metadata/properties" ma:root="true" ma:fieldsID="5f49bedf77c5f3b3cc8b9c0238b95ffd" ns3:_="" ns4:_="">
    <xsd:import namespace="b9585b0d-2b59-4f9f-aa15-b4db38435213"/>
    <xsd:import namespace="5f508f23-4ea3-4983-a679-a4160c9c21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85b0d-2b59-4f9f-aa15-b4db38435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08f23-4ea3-4983-a679-a4160c9c217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D96E7F-9620-455B-9B8E-0182F2206C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585b0d-2b59-4f9f-aa15-b4db38435213"/>
    <ds:schemaRef ds:uri="5f508f23-4ea3-4983-a679-a4160c9c21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8581FC-6A18-49DF-A95D-1E4627A5E01A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5f508f23-4ea3-4983-a679-a4160c9c217f"/>
    <ds:schemaRef ds:uri="http://schemas.openxmlformats.org/package/2006/metadata/core-properties"/>
    <ds:schemaRef ds:uri="http://schemas.microsoft.com/office/2006/documentManagement/types"/>
    <ds:schemaRef ds:uri="b9585b0d-2b59-4f9f-aa15-b4db3843521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308C4E-324B-45A8-B9E9-2B2C706030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13378</TotalTime>
  <Words>1840</Words>
  <Application>Microsoft Office PowerPoint</Application>
  <PresentationFormat>Widescreen</PresentationFormat>
  <Paragraphs>336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WAYS TO SELL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SUCCESSFUL SALE</vt:lpstr>
      <vt:lpstr>PowerPoint Presentation</vt:lpstr>
      <vt:lpstr>PowerPoint Presentation</vt:lpstr>
      <vt:lpstr>PowerPoint Presentation</vt:lpstr>
      <vt:lpstr>PowerPoint Presentation</vt:lpstr>
      <vt:lpstr>2023 TRAINING &amp; LIVE SUPPORT</vt:lpstr>
      <vt:lpstr>PowerPoint Presentation</vt:lpstr>
      <vt:lpstr>PowerPoint Presentation</vt:lpstr>
      <vt:lpstr>PowerPoint Presentation</vt:lpstr>
      <vt:lpstr>PowerPoint Presentation</vt:lpstr>
      <vt:lpstr>2023 TRADITIONAL PRODUCTS</vt:lpstr>
      <vt:lpstr>PowerPoint Presentation</vt:lpstr>
      <vt:lpstr>PowerPoint Presentation</vt:lpstr>
      <vt:lpstr>PowerPoint Presentation</vt:lpstr>
      <vt:lpstr>2023 COUNCIL SALE SPECIFICS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Lupinacci</dc:creator>
  <cp:lastModifiedBy>Kelly Meacham</cp:lastModifiedBy>
  <cp:revision>338</cp:revision>
  <cp:lastPrinted>2021-07-08T15:28:14Z</cp:lastPrinted>
  <dcterms:created xsi:type="dcterms:W3CDTF">2019-10-22T13:32:28Z</dcterms:created>
  <dcterms:modified xsi:type="dcterms:W3CDTF">2023-07-11T21:39:41Z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0x010100CBDCB744B478A24FA057E8AE0BA1189F</vt:lpwstr>
  </property>
</Properties>
</file>